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obster"/>
      <p:regular r:id="rId12"/>
    </p:embeddedFont>
    <p:embeddedFont>
      <p:font typeface="Nunito"/>
      <p:regular r:id="rId13"/>
      <p:bold r:id="rId14"/>
      <p:italic r:id="rId15"/>
      <p:boldItalic r:id="rId16"/>
    </p:embeddedFont>
    <p:embeddedFont>
      <p:font typeface="Anaheim"/>
      <p:regular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Anaheim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bold.fntdata"/><Relationship Id="rId6" Type="http://schemas.openxmlformats.org/officeDocument/2006/relationships/slide" Target="slides/slide1.xml"/><Relationship Id="rId18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45cb5c48eb82b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45cb5c48eb82b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3340e11c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3340e11c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3340e11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3340e11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3340e11c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3340e11c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20e28315eefc7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20e28315eefc7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0235abb6781e5a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0235abb6781e5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search?q=cose+una+tariffa&amp;oq=cose+una++tariffa&amp;aqs=chrome..69i57j0i10i512j0i15i22i30l2j0i10i22i30j0i15i22i30j0i15i22i30i625j0i10i15i22i30j0i22i30l2.10721j0j15&amp;sourceid=chrome&amp;ie=UTF-8&amp;safe=active&amp;ssui=on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25"/>
            <a:ext cx="93708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4808550"/>
            <a:ext cx="23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IC MARINO CENTRO 2°C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257150"/>
            <a:ext cx="83181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</a:t>
            </a:r>
            <a:r>
              <a:rPr b="1" i="1" lang="it" sz="3022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Che cos’è la pubblicità?</a:t>
            </a:r>
            <a:endParaRPr b="1" i="1" sz="3022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679100"/>
            <a:ext cx="8661600" cy="4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er pubblicità si intende una </a:t>
            </a:r>
            <a:r>
              <a:rPr lang="it" sz="21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propaganda</a:t>
            </a:r>
            <a:r>
              <a:rPr lang="it" sz="21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che spinge il consumatore  a conoscere il prodotto.Esistono </a:t>
            </a:r>
            <a:r>
              <a:rPr lang="it" sz="21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due tipi di pubblicità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:  </a:t>
            </a:r>
            <a:r>
              <a:rPr lang="it" sz="21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indiretta</a:t>
            </a:r>
            <a:r>
              <a:rPr lang="it" sz="1950">
                <a:solidFill>
                  <a:schemeClr val="dk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è quel tipo di pubblicità che compare in spazi non prettamente pubblicitari, senza essere segnalata come tale, </a:t>
            </a:r>
            <a:r>
              <a:rPr lang="it" sz="2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it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diretta</a:t>
            </a:r>
            <a:r>
              <a:rPr lang="it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cioè voluta espelicitamente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dal venditore</a:t>
            </a:r>
            <a:r>
              <a:rPr lang="it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 sz="21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525" y="2571750"/>
            <a:ext cx="2553951" cy="26588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572900" y="3602450"/>
            <a:ext cx="45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6450"/>
            <a:ext cx="2857050" cy="28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0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it" sz="28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La pubblicità ingannevole</a:t>
            </a:r>
            <a:endParaRPr b="1" i="1" sz="28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937500"/>
            <a:ext cx="6521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4D5156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La pubblicità ingannevole è una forma di pubblicità che, con un messaggio falsato e distorto, esalta qualità che il prodotto non possiede, ingannando il consumatore.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75200" y="1724000"/>
            <a:ext cx="5866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Tra gli </a:t>
            </a:r>
            <a:r>
              <a:rPr b="1"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esempi</a:t>
            </a:r>
            <a:r>
              <a:rPr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di </a:t>
            </a:r>
            <a:r>
              <a:rPr b="1"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pubblicità ingannevole</a:t>
            </a:r>
            <a:r>
              <a:rPr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più recenti ed eclatanti ricordiamo l'uovo privo di colesterolo, i siti che promettono voli o alberghi a </a:t>
            </a:r>
            <a:r>
              <a:rPr lang="it" sz="1500" u="sng">
                <a:solidFill>
                  <a:schemeClr val="hlink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  <a:hlinkClick r:id="rId3"/>
              </a:rPr>
              <a:t>tariffe</a:t>
            </a:r>
            <a:r>
              <a:rPr lang="it" sz="15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ridotte ma inesistenti o ancora l'integratore che induce i consumatori a pensare che, con il suo utilizzo, si possano ottenere gli stessi benefici di un intenso</a:t>
            </a:r>
            <a:r>
              <a:rPr lang="it" sz="1300">
                <a:solidFill>
                  <a:srgbClr val="202124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regime dietetico</a:t>
            </a:r>
            <a:endParaRPr sz="15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5" y="3009225"/>
            <a:ext cx="3477818" cy="21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5750" y="1919325"/>
            <a:ext cx="1868249" cy="32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3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Cosa fa la</a:t>
            </a:r>
            <a:r>
              <a:rPr b="1" lang="it" sz="23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pubblicità ingannevole ?</a:t>
            </a:r>
            <a:endParaRPr b="1" sz="2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-196900" y="849875"/>
            <a:ext cx="60141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7500" lvl="0" marL="723900" rtl="0" algn="l">
              <a:spcBef>
                <a:spcPts val="350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56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nduce in errore le persone sia fisiche sia giuridiche;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Influenza e pregiudica negativamente il comportamento economico del consumatore;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Diffonde un messaggio ingannevole e inganna il consumatore che ha seguito i suggerimenti e le indicazioni promosse;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Non è volutamente chiara nel suo contenuto al fine di ingannare e raggirare il consumatore;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Promuove beni di consumo, servizi o prodotti con caratteristiche non rispondenti alla realtà;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Il messaggio pubblicitario non è riconoscibile come tale ovvero è presentato sotto forma di offerta di lavoro, pubblicità subliminale…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Sfrutta il pubblico più debole nell’interpretare correttamente il messaggio pubblicitario come bambini o adolescenti più suscettibili degli adulti;</a:t>
            </a:r>
            <a:endParaRPr b="1" i="1" sz="6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47650" lvl="0" marL="7239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300"/>
              <a:buFont typeface="Comfortaa"/>
              <a:buChar char="●"/>
            </a:pPr>
            <a:r>
              <a:rPr b="1" i="1" lang="it" sz="60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non offre garanzie per il consumatore ed è falsa riguardo a prezzi o prodotti scontati</a:t>
            </a:r>
            <a:r>
              <a:rPr b="1" i="1" lang="it" sz="2800">
                <a:solidFill>
                  <a:srgbClr val="44444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i="1" sz="28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175" y="1822650"/>
            <a:ext cx="3021999" cy="346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006575" y="0"/>
            <a:ext cx="8026800" cy="69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Aspetti positivi della pubblicità </a:t>
            </a:r>
            <a:endParaRPr sz="33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717425" y="974975"/>
            <a:ext cx="35532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it" sz="1700">
                <a:solidFill>
                  <a:schemeClr val="lt1"/>
                </a:solidFill>
              </a:rPr>
              <a:t> </a:t>
            </a:r>
            <a:r>
              <a:rPr b="1" lang="it" sz="2100">
                <a:solidFill>
                  <a:schemeClr val="lt1"/>
                </a:solidFill>
              </a:rPr>
              <a:t>carattere informativo 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b="1" lang="it" sz="2100">
                <a:solidFill>
                  <a:schemeClr val="lt1"/>
                </a:solidFill>
              </a:rPr>
              <a:t>permette alle persone di conoscere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b="1" lang="it" sz="2100">
                <a:solidFill>
                  <a:schemeClr val="lt1"/>
                </a:solidFill>
              </a:rPr>
              <a:t> intrattiene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b="1" lang="it" sz="2100">
                <a:solidFill>
                  <a:schemeClr val="lt1"/>
                </a:solidFill>
              </a:rPr>
              <a:t>sperimenta linguaggi nuovi 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b="1" lang="it" sz="2100">
                <a:solidFill>
                  <a:schemeClr val="lt1"/>
                </a:solidFill>
              </a:rPr>
              <a:t>attenzione all'estetica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3680" r="-3680" t="0"/>
          <a:stretch/>
        </p:blipFill>
        <p:spPr>
          <a:xfrm>
            <a:off x="-170650" y="0"/>
            <a:ext cx="9686125" cy="52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1743000" y="-112850"/>
            <a:ext cx="7401000" cy="9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700">
                <a:latin typeface="Anaheim"/>
                <a:ea typeface="Anaheim"/>
                <a:cs typeface="Anaheim"/>
                <a:sym typeface="Anaheim"/>
              </a:rPr>
              <a:t>Aspetti negativi della pubblicità</a:t>
            </a:r>
            <a:endParaRPr b="1" i="1" sz="3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5306475" y="579425"/>
            <a:ext cx="3434100" cy="45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Font typeface="Nunito"/>
              <a:buChar char="●"/>
            </a:pPr>
            <a:r>
              <a:rPr b="1" i="1" lang="it" sz="188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induce</a:t>
            </a:r>
            <a:r>
              <a:rPr b="1" i="1" lang="it" sz="188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a comprare cose inutili di cui non hai bisogno</a:t>
            </a:r>
            <a:endParaRPr b="1" i="1" sz="188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82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85"/>
              <a:buFont typeface="Nunito"/>
              <a:buChar char="●"/>
            </a:pPr>
            <a:r>
              <a:rPr b="1" i="1" lang="it" sz="188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potrebbe nascondere truffe</a:t>
            </a:r>
            <a:endParaRPr b="1" i="1" sz="188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82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85"/>
              <a:buFont typeface="Nunito"/>
              <a:buChar char="●"/>
            </a:pPr>
            <a:r>
              <a:rPr b="1" i="1" lang="it" sz="188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influenza i giovani con qualcosa che costa molto </a:t>
            </a:r>
            <a:endParaRPr b="1" i="1" sz="188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30"/>
              <a:buFont typeface="Nunito"/>
              <a:buChar char="●"/>
            </a:pPr>
            <a:r>
              <a:rPr b="1" i="1" lang="it" sz="188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fa vedere prodotti sui social media, es. Tik Tok anche non direttamente sponsorizzati,  (es. abbigliamento di marca indossato dagli influencer) che attira i giovani </a:t>
            </a:r>
            <a:endParaRPr b="1" i="1" sz="188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33499" y="2238689"/>
            <a:ext cx="81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0" y="4808550"/>
            <a:ext cx="23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IC MARINO CENTRO 2°C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